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12192000"/>
  <p:embeddedFontLst>
    <p:embeddedFont>
      <p:font typeface="Mukta Bold" panose="020B0604020202020204" charset="0"/>
      <p:regular r:id="rId19"/>
    </p:embeddedFont>
    <p:embeddedFont>
      <p:font typeface="Mukta Light" panose="020B0604020202020204" charset="0"/>
      <p:regular r:id="rId20"/>
    </p:embeddedFont>
    <p:embeddedFont>
      <p:font typeface="Prompt Medium" panose="00000600000000000000" pitchFamily="2" charset="-34"/>
      <p:regular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9343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C23">
              <a:alpha val="80000"/>
            </a:srgbClr>
          </a:solidFill>
          <a:ln/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3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C23">
              <a:alpha val="80000"/>
            </a:srgbClr>
          </a:solidFill>
          <a:ln/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5" Type="http://schemas.openxmlformats.org/officeDocument/2006/relationships/image" Target="../media/image30.svg"/><Relationship Id="rId4" Type="http://schemas.openxmlformats.org/officeDocument/2006/relationships/image" Target="../media/image29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542C49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72" y="520799"/>
            <a:ext cx="4362043" cy="58163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306086" y="1327745"/>
            <a:ext cx="6151409" cy="11654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ReServe AI — Rescue More. Waste Less.</a:t>
            </a:r>
            <a:endParaRPr lang="en-US" sz="3650" dirty="0"/>
          </a:p>
        </p:txBody>
      </p:sp>
      <p:sp>
        <p:nvSpPr>
          <p:cNvPr id="5" name="Text 2"/>
          <p:cNvSpPr/>
          <p:nvPr/>
        </p:nvSpPr>
        <p:spPr>
          <a:xfrm>
            <a:off x="5306086" y="2807791"/>
            <a:ext cx="6151409" cy="27223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850"/>
              </a:spcAft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AI-Powered Campus Food Surplus Prevention &amp; Intelligent Redistribution System</a:t>
            </a:r>
            <a:endParaRPr lang="en-US" sz="1650" dirty="0"/>
          </a:p>
          <a:p>
            <a:pPr marL="0" indent="0" algn="l">
              <a:lnSpc>
                <a:spcPct val="133000"/>
              </a:lnSpc>
              <a:spcAft>
                <a:spcPts val="1850"/>
              </a:spcAft>
              <a:buNone/>
            </a:pPr>
            <a:r>
              <a:rPr lang="en-US" sz="165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Student:</a:t>
            </a: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Ilakkiyan J | </a:t>
            </a:r>
            <a:r>
              <a:rPr lang="en-US" sz="165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Institution:</a:t>
            </a: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Karpagam College of Engineering</a:t>
            </a:r>
            <a:endParaRPr lang="en-US" sz="1650" dirty="0"/>
          </a:p>
          <a:p>
            <a:pPr marL="0" indent="0" algn="l">
              <a:lnSpc>
                <a:spcPct val="133000"/>
              </a:lnSpc>
              <a:spcAft>
                <a:spcPts val="1850"/>
              </a:spcAft>
              <a:buNone/>
            </a:pPr>
            <a:r>
              <a:rPr lang="en-US" sz="165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Branch:</a:t>
            </a: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Computer Science &amp; Design | </a:t>
            </a:r>
            <a:r>
              <a:rPr lang="en-US" sz="165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Mentor:</a:t>
            </a: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Manasa</a:t>
            </a:r>
            <a:endParaRPr lang="en-US" sz="16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65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Program:</a:t>
            </a: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1M1B – IBM SkillsBuild AI + Sustainability Virtual Internship (July–Sep 2026)</a:t>
            </a:r>
            <a:endParaRPr lang="en-US" sz="1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542C49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72" y="520799"/>
            <a:ext cx="4362043" cy="58163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306086" y="1608237"/>
            <a:ext cx="6151409" cy="11654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The Problem: Campus Food Waste at Scale</a:t>
            </a:r>
            <a:endParaRPr lang="en-US" sz="3650" dirty="0"/>
          </a:p>
        </p:txBody>
      </p:sp>
      <p:sp>
        <p:nvSpPr>
          <p:cNvPr id="5" name="Text 2"/>
          <p:cNvSpPr/>
          <p:nvPr/>
        </p:nvSpPr>
        <p:spPr>
          <a:xfrm>
            <a:off x="5306086" y="3088283"/>
            <a:ext cx="6151409" cy="2161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35280" indent="-335280" algn="l">
              <a:lnSpc>
                <a:spcPct val="133000"/>
              </a:lnSpc>
              <a:buSzPct val="100000"/>
              <a:buChar char="•"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Cafeterias over-prepare by </a:t>
            </a:r>
            <a:r>
              <a:rPr lang="en-US" sz="165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15–25%</a:t>
            </a: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daily, and much of it is never served.</a:t>
            </a:r>
            <a:endParaRPr lang="en-US" sz="1650" dirty="0"/>
          </a:p>
          <a:p>
            <a:pPr marL="335280" indent="-335280" algn="l">
              <a:lnSpc>
                <a:spcPct val="133000"/>
              </a:lnSpc>
              <a:buSzPct val="100000"/>
              <a:buChar char="•"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Event leftovers are often discarded because there’s no redistribution channel.</a:t>
            </a:r>
            <a:endParaRPr lang="en-US" sz="1650" dirty="0"/>
          </a:p>
          <a:p>
            <a:pPr marL="335280" indent="-335280" algn="l">
              <a:lnSpc>
                <a:spcPct val="133000"/>
              </a:lnSpc>
              <a:buSzPct val="100000"/>
              <a:buChar char="•"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Nearby shelters within </a:t>
            </a:r>
            <a:r>
              <a:rPr lang="en-US" sz="165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5–10 km</a:t>
            </a: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face food insecurity while campuses waste meals.</a:t>
            </a:r>
            <a:endParaRPr lang="en-US" sz="1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00" y="1437779"/>
            <a:ext cx="3982243" cy="398234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34551" y="1437779"/>
            <a:ext cx="1980059" cy="318790"/>
          </a:xfrm>
          <a:prstGeom prst="roundRect">
            <a:avLst>
              <a:gd name="adj" fmla="val 22113"/>
            </a:avLst>
          </a:prstGeom>
          <a:solidFill>
            <a:srgbClr val="321A2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5360357" y="1500684"/>
            <a:ext cx="2338031" cy="192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3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OUR CENTRAL QUESTION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234551" y="1840409"/>
            <a:ext cx="6229194" cy="11654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How Might We Use AI to Close the Gap?</a:t>
            </a:r>
            <a:endParaRPr lang="en-US" sz="3650" dirty="0"/>
          </a:p>
        </p:txBody>
      </p:sp>
      <p:sp>
        <p:nvSpPr>
          <p:cNvPr id="6" name="Text 3"/>
          <p:cNvSpPr/>
          <p:nvPr/>
        </p:nvSpPr>
        <p:spPr>
          <a:xfrm>
            <a:off x="5234551" y="3215580"/>
            <a:ext cx="6229194" cy="18675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450"/>
              </a:spcAft>
              <a:buNone/>
            </a:pPr>
            <a:r>
              <a:rPr lang="en-US" sz="1650" i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How might we use AI to predict cafeteria demand and match surplus event food with verified local rescue organizations so campus redistribution becomes sustainable, transparent, and efficient?</a:t>
            </a:r>
            <a:endParaRPr lang="en-US" sz="16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This is the design challenge driving every component of ReServe AI — from forecasting algorithms to real-time logistics tracking.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4200" y="1503561"/>
            <a:ext cx="10723294" cy="582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UN Sustainable Development Goals</a:t>
            </a:r>
            <a:endParaRPr lang="en-US" sz="3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4200" y="2636838"/>
            <a:ext cx="419586" cy="4195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4200" y="3318669"/>
            <a:ext cx="3195756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SDG 12 — Responsible Consumption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734200" y="4111228"/>
            <a:ext cx="3195756" cy="10072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5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Primary Goal.</a:t>
            </a: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Halve food waste by 2030. ReServe AI reduces over-preparation and surplus destruction.</a:t>
            </a:r>
            <a:endParaRPr lang="en-US" sz="16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8064" y="2636838"/>
            <a:ext cx="419586" cy="41959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448064" y="3318669"/>
            <a:ext cx="3308069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SDG 2 — Zero Hunger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4448064" y="3819823"/>
            <a:ext cx="3308069" cy="10072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5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Secondary Goal.</a:t>
            </a: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Safe, nutritious food for all. Rescued meals are redirected to verified local shelters.</a:t>
            </a:r>
            <a:endParaRPr lang="en-US" sz="16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74240" y="2636838"/>
            <a:ext cx="419586" cy="41959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274240" y="3318669"/>
            <a:ext cx="3195756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SDG 11 — Sustainable Cities</a:t>
            </a:r>
            <a:endParaRPr lang="en-US" sz="1800" dirty="0"/>
          </a:p>
        </p:txBody>
      </p:sp>
      <p:sp>
        <p:nvSpPr>
          <p:cNvPr id="11" name="Text 6"/>
          <p:cNvSpPr/>
          <p:nvPr/>
        </p:nvSpPr>
        <p:spPr>
          <a:xfrm>
            <a:off x="8274240" y="3819823"/>
            <a:ext cx="3195756" cy="10072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5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Secondary Goal.</a:t>
            </a: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Less food waste lowers methane emissions and reduces the urban carbon footprint.</a:t>
            </a: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542C49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72" y="520799"/>
            <a:ext cx="4362043" cy="58163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306086" y="1007170"/>
            <a:ext cx="6151409" cy="11654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The Solution: Dual-Mode AI</a:t>
            </a:r>
            <a:endParaRPr lang="en-US" sz="36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06086" y="2487216"/>
            <a:ext cx="2970833" cy="336361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642826" y="2722364"/>
            <a:ext cx="2398950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PREVENT Mode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5642826" y="3139579"/>
            <a:ext cx="2398950" cy="24761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Predicts demand before service starts, helping campus kitchens prepare the right amount of food.</a:t>
            </a:r>
            <a:endParaRPr lang="en-US" sz="16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Reduces overproduction, waste, and unnecessary cost.</a:t>
            </a:r>
            <a:endParaRPr lang="en-US" sz="16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86662" y="2487216"/>
            <a:ext cx="2970833" cy="336361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823402" y="2722364"/>
            <a:ext cx="2398950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RESCUE Mode</a:t>
            </a:r>
            <a:endParaRPr lang="en-US" sz="1800" dirty="0"/>
          </a:p>
        </p:txBody>
      </p:sp>
      <p:sp>
        <p:nvSpPr>
          <p:cNvPr id="10" name="Text 5"/>
          <p:cNvSpPr/>
          <p:nvPr/>
        </p:nvSpPr>
        <p:spPr>
          <a:xfrm>
            <a:off x="8823402" y="3139579"/>
            <a:ext cx="2398950" cy="24761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Identifies safe surplus in real time and routes it for recovery instead of disposal.</a:t>
            </a:r>
            <a:endParaRPr lang="en-US" sz="16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Supports redistribution to verified partners and communities in need.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4200" y="1251744"/>
            <a:ext cx="6229194" cy="11654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PREVENT Mode: Demand Forecasting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734200" y="2626916"/>
            <a:ext cx="6229194" cy="15632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35280" indent="-335280" algn="l">
              <a:lnSpc>
                <a:spcPct val="133000"/>
              </a:lnSpc>
              <a:buSzPct val="100000"/>
              <a:buChar char="•"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Predicts daily cafeteria demand by meal type and academic calendar.</a:t>
            </a:r>
            <a:endParaRPr lang="en-US" sz="1650" dirty="0"/>
          </a:p>
          <a:p>
            <a:pPr marL="335280" indent="-335280" algn="l">
              <a:lnSpc>
                <a:spcPct val="133000"/>
              </a:lnSpc>
              <a:buSzPct val="100000"/>
              <a:buChar char="•"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Recommends a 5% safety buffer: </a:t>
            </a:r>
            <a:r>
              <a:rPr lang="en-US" sz="165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Prep = ⌈Predicted × 1.05⌉</a:t>
            </a: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.</a:t>
            </a:r>
            <a:endParaRPr lang="en-US" sz="1650" dirty="0"/>
          </a:p>
          <a:p>
            <a:pPr marL="335280" indent="-335280" algn="l">
              <a:lnSpc>
                <a:spcPct val="133000"/>
              </a:lnSpc>
              <a:buSzPct val="100000"/>
              <a:buChar char="•"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Reduces over-production before food is ever prepared.</a:t>
            </a:r>
            <a:endParaRPr lang="en-US" sz="1650" dirty="0"/>
          </a:p>
          <a:p>
            <a:pPr marL="335280" indent="-335280" algn="l">
              <a:lnSpc>
                <a:spcPct val="133000"/>
              </a:lnSpc>
              <a:buSzPct val="100000"/>
              <a:buChar char="•"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Tracks </a:t>
            </a:r>
            <a:r>
              <a:rPr lang="en-US" sz="165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MAE/RMSE</a:t>
            </a: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against actual consumption to improve accuracy.</a:t>
            </a:r>
            <a:endParaRPr lang="en-US" sz="1650" dirty="0"/>
          </a:p>
        </p:txBody>
      </p:sp>
      <p:sp>
        <p:nvSpPr>
          <p:cNvPr id="4" name="Shape 2"/>
          <p:cNvSpPr/>
          <p:nvPr/>
        </p:nvSpPr>
        <p:spPr>
          <a:xfrm>
            <a:off x="734200" y="4426148"/>
            <a:ext cx="6229194" cy="1153914"/>
          </a:xfrm>
          <a:prstGeom prst="roundRect">
            <a:avLst>
              <a:gd name="adj" fmla="val 7636"/>
            </a:avLst>
          </a:prstGeom>
          <a:solidFill>
            <a:srgbClr val="542C49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944" y="4726980"/>
            <a:ext cx="262229" cy="20974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15915" y="4667349"/>
            <a:ext cx="5337736" cy="671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The formula </a:t>
            </a:r>
            <a:r>
              <a:rPr lang="en-US" sz="1650" b="1" dirty="0">
                <a:solidFill>
                  <a:srgbClr val="FFFFFF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⌈Predicted × 1.05⌉</a:t>
            </a:r>
            <a:r>
              <a:rPr lang="en-US" sz="1650" dirty="0">
                <a:solidFill>
                  <a:srgbClr val="FFFFFF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ensures enough food without the 15–25% over-preparation margin currently wasted daily.</a:t>
            </a:r>
            <a:endParaRPr lang="en-US" sz="16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1502" y="1437779"/>
            <a:ext cx="3982243" cy="398234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4200" y="1586210"/>
            <a:ext cx="10723294" cy="582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RESCUE Mode: Intelligent Matching</a:t>
            </a:r>
            <a:endParaRPr lang="en-US" sz="3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00" y="2588518"/>
            <a:ext cx="3574365" cy="8391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43944" y="3637459"/>
            <a:ext cx="3154879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NLP Extraction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943944" y="4054673"/>
            <a:ext cx="3154879" cy="10072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Turns surplus event text into structured fields: quantity, food type, location, deadline.</a:t>
            </a:r>
            <a:endParaRPr lang="en-US" sz="16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566" y="2588518"/>
            <a:ext cx="3574464" cy="83919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518309" y="3637459"/>
            <a:ext cx="3154978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Multi-Criteria Matching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4518309" y="4054673"/>
            <a:ext cx="3154978" cy="671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Ranks verified NGOs by capacity, proximity, urgency, and reliability.</a:t>
            </a:r>
            <a:endParaRPr lang="en-US" sz="16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3030" y="2588518"/>
            <a:ext cx="3574365" cy="83919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92773" y="3637459"/>
            <a:ext cx="3154879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State Machine Tracking</a:t>
            </a:r>
            <a:endParaRPr lang="en-US" sz="1800" dirty="0"/>
          </a:p>
        </p:txBody>
      </p:sp>
      <p:sp>
        <p:nvSpPr>
          <p:cNvPr id="11" name="Text 6"/>
          <p:cNvSpPr/>
          <p:nvPr/>
        </p:nvSpPr>
        <p:spPr>
          <a:xfrm>
            <a:off x="8092773" y="4054673"/>
            <a:ext cx="3154879" cy="10072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Tracks pickups in real time: ASSIGNED → IN_TRANSIT → ARRIVED → COMPLETED.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542C49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4681" y="520799"/>
            <a:ext cx="4362043" cy="58163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4200" y="1091803"/>
            <a:ext cx="6151409" cy="582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AI Architecture &amp; Agents</a:t>
            </a:r>
            <a:endParaRPr lang="en-US" sz="3650" dirty="0"/>
          </a:p>
        </p:txBody>
      </p:sp>
      <p:sp>
        <p:nvSpPr>
          <p:cNvPr id="5" name="Text 2"/>
          <p:cNvSpPr/>
          <p:nvPr/>
        </p:nvSpPr>
        <p:spPr>
          <a:xfrm>
            <a:off x="734200" y="2177951"/>
            <a:ext cx="2819826" cy="3399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5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1. Intake Agent</a:t>
            </a:r>
            <a:endParaRPr lang="en-US" sz="1650" dirty="0"/>
          </a:p>
          <a:p>
            <a:pPr marL="0" indent="0" algn="l">
              <a:lnSpc>
                <a:spcPct val="133000"/>
              </a:lnSpc>
              <a:spcAft>
                <a:spcPts val="1450"/>
              </a:spcAft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Ingests incoming requests and identifies the task type.</a:t>
            </a:r>
            <a:endParaRPr lang="en-US" sz="16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65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2. Parsing Agent</a:t>
            </a:r>
            <a:endParaRPr lang="en-US" sz="1650" dirty="0"/>
          </a:p>
          <a:p>
            <a:pPr marL="0" indent="0" algn="l">
              <a:lnSpc>
                <a:spcPct val="133000"/>
              </a:lnSpc>
              <a:spcAft>
                <a:spcPts val="1450"/>
              </a:spcAft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Extracts key fields and normalizes unstructured input.</a:t>
            </a:r>
            <a:endParaRPr lang="en-US" sz="16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65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3. Matching Agent</a:t>
            </a:r>
            <a:endParaRPr lang="en-US" sz="16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Finds the best fit using rules, signals, and priorities.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4072133" y="2177951"/>
            <a:ext cx="2819826" cy="3399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5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4. Verification Agent</a:t>
            </a:r>
            <a:endParaRPr lang="en-US" sz="1650" dirty="0"/>
          </a:p>
          <a:p>
            <a:pPr marL="0" indent="0" algn="l">
              <a:lnSpc>
                <a:spcPct val="133000"/>
              </a:lnSpc>
              <a:spcAft>
                <a:spcPts val="1450"/>
              </a:spcAft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Checks outputs for quality, safety, and consistency.</a:t>
            </a:r>
            <a:endParaRPr lang="en-US" sz="16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65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5. Coordination Agent</a:t>
            </a:r>
            <a:endParaRPr lang="en-US" sz="1650" dirty="0"/>
          </a:p>
          <a:p>
            <a:pPr marL="0" indent="0" algn="l">
              <a:lnSpc>
                <a:spcPct val="133000"/>
              </a:lnSpc>
              <a:spcAft>
                <a:spcPts val="1450"/>
              </a:spcAft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Routes work between agents and manages handoffs.</a:t>
            </a:r>
            <a:endParaRPr lang="en-US" sz="16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65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6. Reporting Agent</a:t>
            </a:r>
            <a:endParaRPr lang="en-US" sz="16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Summarizes results for users and system logs.</a:t>
            </a:r>
            <a:endParaRPr lang="en-US" sz="1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4200" y="1093887"/>
            <a:ext cx="10723294" cy="582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Demand Prediction &amp; Matching Formulas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734200" y="2200970"/>
            <a:ext cx="5105768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Demand Prediction</a:t>
            </a:r>
            <a:endParaRPr lang="en-US" sz="18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00" y="2757884"/>
            <a:ext cx="5105768" cy="36800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4200" y="3391396"/>
            <a:ext cx="5105768" cy="1154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35280" indent="-335280" algn="l">
              <a:lnSpc>
                <a:spcPct val="133000"/>
              </a:lnSpc>
              <a:buSzPct val="100000"/>
              <a:buChar char="•"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Breakfast 0.85</a:t>
            </a:r>
            <a:endParaRPr lang="en-US" sz="1650" dirty="0"/>
          </a:p>
          <a:p>
            <a:pPr marL="335280" indent="-335280" algn="l">
              <a:lnSpc>
                <a:spcPct val="133000"/>
              </a:lnSpc>
              <a:buSzPct val="100000"/>
              <a:buChar char="•"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Lunch 1.10</a:t>
            </a:r>
            <a:endParaRPr lang="en-US" sz="1650" dirty="0"/>
          </a:p>
          <a:p>
            <a:pPr marL="335280" indent="-335280" algn="l">
              <a:lnSpc>
                <a:spcPct val="133000"/>
              </a:lnSpc>
              <a:buSzPct val="100000"/>
              <a:buChar char="•"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Dinner 0.95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6358076" y="2200970"/>
            <a:ext cx="5105768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Multi-Criteria Matching</a:t>
            </a:r>
            <a:endParaRPr lang="en-US" sz="18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8076" y="2757884"/>
            <a:ext cx="5105768" cy="110400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358076" y="4127401"/>
            <a:ext cx="5105768" cy="15632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35280" indent="-335280" algn="l">
              <a:lnSpc>
                <a:spcPct val="133000"/>
              </a:lnSpc>
              <a:buSzPct val="100000"/>
              <a:buChar char="•"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Capacity (30%)</a:t>
            </a:r>
            <a:endParaRPr lang="en-US" sz="1650" dirty="0"/>
          </a:p>
          <a:p>
            <a:pPr marL="335280" indent="-335280" algn="l">
              <a:lnSpc>
                <a:spcPct val="133000"/>
              </a:lnSpc>
              <a:buSzPct val="100000"/>
              <a:buChar char="•"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Proximity (30%)</a:t>
            </a:r>
            <a:endParaRPr lang="en-US" sz="1650" dirty="0"/>
          </a:p>
          <a:p>
            <a:pPr marL="335280" indent="-335280" algn="l">
              <a:lnSpc>
                <a:spcPct val="133000"/>
              </a:lnSpc>
              <a:buSzPct val="100000"/>
              <a:buChar char="•"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Deadline (20%)</a:t>
            </a:r>
            <a:endParaRPr lang="en-US" sz="1650" dirty="0"/>
          </a:p>
          <a:p>
            <a:pPr marL="335280" indent="-335280" algn="l">
              <a:lnSpc>
                <a:spcPct val="133000"/>
              </a:lnSpc>
              <a:buSzPct val="100000"/>
              <a:buChar char="•"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Reliability (20%)</a:t>
            </a:r>
            <a:endParaRPr lang="en-US" sz="1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4200" y="1373584"/>
            <a:ext cx="10723294" cy="582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Technical Implementation — Tech Stack</a:t>
            </a:r>
            <a:endParaRPr lang="en-US" sz="3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4200" y="2375892"/>
            <a:ext cx="314615" cy="31462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4200" y="2900263"/>
            <a:ext cx="2484078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Frontend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734200" y="3317478"/>
            <a:ext cx="2484078" cy="268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Next.js 14, TypeScript, React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0507" y="2375892"/>
            <a:ext cx="314615" cy="31462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480507" y="2900263"/>
            <a:ext cx="2484177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Backend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3480507" y="3317478"/>
            <a:ext cx="2484177" cy="268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Node.js API routes, Prisma ORM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26912" y="2375892"/>
            <a:ext cx="314615" cy="31462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226912" y="2900263"/>
            <a:ext cx="2484177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Database</a:t>
            </a:r>
            <a:endParaRPr lang="en-US" sz="1800" dirty="0"/>
          </a:p>
        </p:txBody>
      </p:sp>
      <p:sp>
        <p:nvSpPr>
          <p:cNvPr id="11" name="Text 6"/>
          <p:cNvSpPr/>
          <p:nvPr/>
        </p:nvSpPr>
        <p:spPr>
          <a:xfrm>
            <a:off x="6226912" y="3317478"/>
            <a:ext cx="2484177" cy="268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SQLite dev / PostgreSQL prod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73318" y="2375892"/>
            <a:ext cx="314615" cy="31462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973318" y="2900263"/>
            <a:ext cx="2484177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AI/ML</a:t>
            </a:r>
            <a:endParaRPr lang="en-US" sz="1800" dirty="0"/>
          </a:p>
        </p:txBody>
      </p:sp>
      <p:sp>
        <p:nvSpPr>
          <p:cNvPr id="14" name="Text 8"/>
          <p:cNvSpPr/>
          <p:nvPr/>
        </p:nvSpPr>
        <p:spPr>
          <a:xfrm>
            <a:off x="8973318" y="3317478"/>
            <a:ext cx="2484177" cy="268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LLM agents for NLP, RAG, scoring</a:t>
            </a:r>
            <a:endParaRPr lang="en-US" sz="13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4200" y="4005659"/>
            <a:ext cx="314615" cy="314623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34200" y="4530030"/>
            <a:ext cx="2484078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Knowledge Base</a:t>
            </a:r>
            <a:endParaRPr lang="en-US" sz="1800" dirty="0"/>
          </a:p>
        </p:txBody>
      </p:sp>
      <p:sp>
        <p:nvSpPr>
          <p:cNvPr id="17" name="Text 10"/>
          <p:cNvSpPr/>
          <p:nvPr/>
        </p:nvSpPr>
        <p:spPr>
          <a:xfrm>
            <a:off x="734200" y="4947245"/>
            <a:ext cx="2484078" cy="537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FDA Food Code 2023 + campus manual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4200" y="2793504"/>
            <a:ext cx="10723294" cy="582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6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System Data Flow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429408" y="3795812"/>
            <a:ext cx="11332879" cy="268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Input Layer → AI Processing → Persistence → Output Layer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4200" y="658614"/>
            <a:ext cx="10723294" cy="582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Responsible AI Evaluation</a:t>
            </a:r>
            <a:endParaRPr lang="en-US" sz="3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00" y="2167334"/>
            <a:ext cx="3420481" cy="342056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72789" y="1765697"/>
            <a:ext cx="6790957" cy="466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IBM Responsible AI Framework Audit</a:t>
            </a:r>
            <a:endParaRPr lang="en-US" sz="29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72789" y="2467769"/>
            <a:ext cx="3290607" cy="16429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009529" y="2702917"/>
            <a:ext cx="2718724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Fairness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5009529" y="3204071"/>
            <a:ext cx="2718724" cy="671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Objective criteria prevent organizational bias.</a:t>
            </a:r>
            <a:endParaRPr lang="en-US" sz="16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3139" y="2467769"/>
            <a:ext cx="3290607" cy="164296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509879" y="2702917"/>
            <a:ext cx="2718724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Transparency</a:t>
            </a:r>
            <a:endParaRPr lang="en-US" sz="1800" dirty="0"/>
          </a:p>
        </p:txBody>
      </p:sp>
      <p:sp>
        <p:nvSpPr>
          <p:cNvPr id="10" name="Text 5"/>
          <p:cNvSpPr/>
          <p:nvPr/>
        </p:nvSpPr>
        <p:spPr>
          <a:xfrm>
            <a:off x="8509879" y="3204071"/>
            <a:ext cx="2718724" cy="671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Score breakdowns explain each matching decision.</a:t>
            </a:r>
            <a:endParaRPr lang="en-US" sz="16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72789" y="4320480"/>
            <a:ext cx="3290607" cy="164296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009529" y="4555629"/>
            <a:ext cx="2718724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Ethics</a:t>
            </a:r>
            <a:endParaRPr lang="en-US" sz="1800" dirty="0"/>
          </a:p>
        </p:txBody>
      </p:sp>
      <p:sp>
        <p:nvSpPr>
          <p:cNvPr id="13" name="Text 7"/>
          <p:cNvSpPr/>
          <p:nvPr/>
        </p:nvSpPr>
        <p:spPr>
          <a:xfrm>
            <a:off x="5009529" y="5056783"/>
            <a:ext cx="2718724" cy="671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Verified boundaries and human review ensure accountability.</a:t>
            </a:r>
            <a:endParaRPr lang="en-US" sz="16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3139" y="4320480"/>
            <a:ext cx="3290607" cy="1642963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8509879" y="4555629"/>
            <a:ext cx="2718724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Privacy</a:t>
            </a:r>
            <a:endParaRPr lang="en-US" sz="1800" dirty="0"/>
          </a:p>
        </p:txBody>
      </p:sp>
      <p:sp>
        <p:nvSpPr>
          <p:cNvPr id="16" name="Text 9"/>
          <p:cNvSpPr/>
          <p:nvPr/>
        </p:nvSpPr>
        <p:spPr>
          <a:xfrm>
            <a:off x="8509879" y="5056783"/>
            <a:ext cx="2718724" cy="671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RBAC and HttpOnly JWTs protect sensitive data.</a:t>
            </a:r>
            <a:endParaRPr lang="en-US" sz="16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542C49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4681" y="157262"/>
            <a:ext cx="4362142" cy="654337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4200" y="1284287"/>
            <a:ext cx="6151409" cy="582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Expected Impact</a:t>
            </a:r>
            <a:endParaRPr lang="en-US" sz="3650" dirty="0"/>
          </a:p>
        </p:txBody>
      </p:sp>
      <p:sp>
        <p:nvSpPr>
          <p:cNvPr id="5" name="Text 2"/>
          <p:cNvSpPr/>
          <p:nvPr/>
        </p:nvSpPr>
        <p:spPr>
          <a:xfrm>
            <a:off x="734200" y="2391370"/>
            <a:ext cx="2819826" cy="466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15,000+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734200" y="3067248"/>
            <a:ext cx="3429410" cy="335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Meals rescued for local shelters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4072133" y="2391370"/>
            <a:ext cx="2819826" cy="466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6.2+</a:t>
            </a:r>
            <a:endParaRPr lang="en-US" sz="2900" dirty="0"/>
          </a:p>
        </p:txBody>
      </p:sp>
      <p:sp>
        <p:nvSpPr>
          <p:cNvPr id="8" name="Text 5"/>
          <p:cNvSpPr/>
          <p:nvPr/>
        </p:nvSpPr>
        <p:spPr>
          <a:xfrm>
            <a:off x="4072133" y="3067248"/>
            <a:ext cx="3429410" cy="335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Metric tons of CO₂ avoided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734200" y="4037509"/>
            <a:ext cx="2819826" cy="466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$15,000+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734200" y="4713387"/>
            <a:ext cx="2819826" cy="671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Saved in disposal and hauling fees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4072133" y="4037509"/>
            <a:ext cx="2819826" cy="466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18%</a:t>
            </a:r>
            <a:endParaRPr lang="en-US" sz="2900" dirty="0"/>
          </a:p>
        </p:txBody>
      </p:sp>
      <p:sp>
        <p:nvSpPr>
          <p:cNvPr id="12" name="Text 9"/>
          <p:cNvSpPr/>
          <p:nvPr/>
        </p:nvSpPr>
        <p:spPr>
          <a:xfrm>
            <a:off x="4072133" y="4713387"/>
            <a:ext cx="2819826" cy="671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Reduction in over-preparation waste</a:t>
            </a:r>
            <a:endParaRPr lang="en-US" sz="16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4200" y="635397"/>
            <a:ext cx="10723294" cy="573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Stakeholder Benefits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4200" y="1742678"/>
            <a:ext cx="516222" cy="51623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04515" y="1742678"/>
            <a:ext cx="4339422" cy="286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University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1504515" y="2232819"/>
            <a:ext cx="4339422" cy="6558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SDG compliance and reduced waste costs.</a:t>
            </a:r>
            <a:endParaRPr lang="en-US" sz="1600" dirty="0"/>
          </a:p>
          <a:p>
            <a:pPr marL="0" indent="0" algn="l">
              <a:lnSpc>
                <a:spcPct val="132000"/>
              </a:lnSpc>
              <a:buNone/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Stronger green reputation.</a:t>
            </a:r>
            <a:endParaRPr lang="en-US" sz="16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4200" y="3295253"/>
            <a:ext cx="516222" cy="51623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504515" y="3295253"/>
            <a:ext cx="4339422" cy="286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Cafeteria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1504515" y="3785394"/>
            <a:ext cx="4339422" cy="6558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Optimized prep schedules and</a:t>
            </a:r>
            <a:endParaRPr lang="en-US" sz="1600" dirty="0"/>
          </a:p>
          <a:p>
            <a:pPr marL="0" indent="0" algn="l">
              <a:lnSpc>
                <a:spcPct val="132000"/>
              </a:lnSpc>
              <a:buNone/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10–15% procurement savings.</a:t>
            </a:r>
            <a:endParaRPr lang="en-US" sz="16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4200" y="4847828"/>
            <a:ext cx="516222" cy="51623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04515" y="4847828"/>
            <a:ext cx="4339422" cy="286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Event Organizers</a:t>
            </a:r>
            <a:endParaRPr lang="en-US" sz="1800" dirty="0"/>
          </a:p>
        </p:txBody>
      </p:sp>
      <p:sp>
        <p:nvSpPr>
          <p:cNvPr id="11" name="Text 6"/>
          <p:cNvSpPr/>
          <p:nvPr/>
        </p:nvSpPr>
        <p:spPr>
          <a:xfrm>
            <a:off x="1504515" y="5337969"/>
            <a:ext cx="4339422" cy="6558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30-second leftover reporting.</a:t>
            </a:r>
            <a:endParaRPr lang="en-US" sz="1600" dirty="0"/>
          </a:p>
          <a:p>
            <a:pPr marL="0" indent="0" algn="l">
              <a:lnSpc>
                <a:spcPct val="132000"/>
              </a:lnSpc>
              <a:buNone/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No guilt over discarded catering.</a:t>
            </a:r>
            <a:endParaRPr lang="en-US" sz="16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54107" y="1742678"/>
            <a:ext cx="516222" cy="51623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124423" y="1742678"/>
            <a:ext cx="1657507" cy="5736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Recipient NGOs</a:t>
            </a:r>
            <a:endParaRPr lang="en-US" sz="1800" dirty="0"/>
          </a:p>
        </p:txBody>
      </p:sp>
      <p:sp>
        <p:nvSpPr>
          <p:cNvPr id="14" name="Text 8"/>
          <p:cNvSpPr/>
          <p:nvPr/>
        </p:nvSpPr>
        <p:spPr>
          <a:xfrm>
            <a:off x="7124423" y="2519660"/>
            <a:ext cx="1657507" cy="1311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Real-time fresh food alerts.</a:t>
            </a:r>
            <a:endParaRPr lang="en-US" sz="1600" dirty="0"/>
          </a:p>
          <a:p>
            <a:pPr marL="0" indent="0" algn="l">
              <a:lnSpc>
                <a:spcPct val="132000"/>
              </a:lnSpc>
              <a:buNone/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Zero procurement cost.</a:t>
            </a:r>
            <a:endParaRPr lang="en-US" sz="16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36022" y="1742678"/>
            <a:ext cx="516222" cy="516235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9806337" y="1742678"/>
            <a:ext cx="1657507" cy="286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Community</a:t>
            </a:r>
            <a:endParaRPr lang="en-US" sz="1800" dirty="0"/>
          </a:p>
        </p:txBody>
      </p:sp>
      <p:sp>
        <p:nvSpPr>
          <p:cNvPr id="17" name="Text 10"/>
          <p:cNvSpPr/>
          <p:nvPr/>
        </p:nvSpPr>
        <p:spPr>
          <a:xfrm>
            <a:off x="9806337" y="2232819"/>
            <a:ext cx="1657507" cy="1311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Reduced landfill burden.</a:t>
            </a:r>
            <a:endParaRPr lang="en-US" sz="1600" dirty="0"/>
          </a:p>
          <a:p>
            <a:pPr marL="0" indent="0" algn="l">
              <a:lnSpc>
                <a:spcPct val="132000"/>
              </a:lnSpc>
              <a:buNone/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Healthier urban ecosystem.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4200" y="1259284"/>
            <a:ext cx="10723294" cy="11654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6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Conclusion &amp; Future Outlook — Circular Campus Food Systems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429408" y="2739330"/>
            <a:ext cx="11332879" cy="335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ReServe AI transforms campus dining from a linear waste stream into a circular, sustainable ecosystem.</a:t>
            </a:r>
            <a:endParaRPr lang="en-US" sz="1650" dirty="0"/>
          </a:p>
        </p:txBody>
      </p:sp>
      <p:sp>
        <p:nvSpPr>
          <p:cNvPr id="4" name="Shape 2"/>
          <p:cNvSpPr/>
          <p:nvPr/>
        </p:nvSpPr>
        <p:spPr>
          <a:xfrm>
            <a:off x="734200" y="3422551"/>
            <a:ext cx="104872" cy="104874"/>
          </a:xfrm>
          <a:prstGeom prst="ellipse">
            <a:avLst/>
          </a:prstGeom>
          <a:solidFill>
            <a:srgbClr val="A95B9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1048815" y="3311029"/>
            <a:ext cx="3084931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Proactive Waste Prevention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8815" y="4019649"/>
            <a:ext cx="3084931" cy="10072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Statistical forecasting minimizes over-preparation before it begins, optimizing resource use.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4395975" y="3422551"/>
            <a:ext cx="104872" cy="104874"/>
          </a:xfrm>
          <a:prstGeom prst="ellipse">
            <a:avLst/>
          </a:prstGeom>
          <a:solidFill>
            <a:srgbClr val="A95B9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4710590" y="3311029"/>
            <a:ext cx="3085031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Real-time Community Food Rescue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10590" y="4019649"/>
            <a:ext cx="3085031" cy="10072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Intelligent matching redistributes surplus food to those in need through Responsible AI principles.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8057849" y="3422551"/>
            <a:ext cx="104872" cy="104874"/>
          </a:xfrm>
          <a:prstGeom prst="ellipse">
            <a:avLst/>
          </a:prstGeom>
          <a:solidFill>
            <a:srgbClr val="A95B9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372464" y="3311029"/>
            <a:ext cx="3085031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Scalable Framework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72464" y="3728244"/>
            <a:ext cx="3085031" cy="10072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Adaptable for universities, cities, and regional food banks to support broader sustainability.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429408" y="5262860"/>
            <a:ext cx="11332879" cy="335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650" b="1" dirty="0">
                <a:solidFill>
                  <a:srgbClr val="DAD8E9"/>
                </a:solidFill>
                <a:latin typeface="Mukta Bold" pitchFamily="34" charset="0"/>
                <a:ea typeface="Mukta Bold" pitchFamily="34" charset="-122"/>
                <a:cs typeface="Mukta Bold" pitchFamily="34" charset="-120"/>
              </a:rPr>
              <a:t>Building circular food systems where no meal is wasted and every community is fed.</a:t>
            </a:r>
            <a:endParaRPr lang="en-US" sz="16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4200" y="1805484"/>
            <a:ext cx="10723294" cy="1165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73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Thank You</a:t>
            </a:r>
            <a:endParaRPr lang="en-US" sz="7300" dirty="0"/>
          </a:p>
        </p:txBody>
      </p:sp>
      <p:sp>
        <p:nvSpPr>
          <p:cNvPr id="3" name="Text 1"/>
          <p:cNvSpPr/>
          <p:nvPr/>
        </p:nvSpPr>
        <p:spPr>
          <a:xfrm>
            <a:off x="429408" y="3285629"/>
            <a:ext cx="11332879" cy="335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ReServe AI — Building Circular Food Systems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734200" y="3936008"/>
            <a:ext cx="10723294" cy="466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9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Questions &amp; Discussion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429408" y="4716760"/>
            <a:ext cx="11332879" cy="335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Contact: Ilakkiyan J | ilakkiyanj03@gmail.com</a:t>
            </a:r>
            <a:endParaRPr lang="en-US" sz="1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858</Words>
  <Application>Microsoft Office PowerPoint</Application>
  <PresentationFormat>Widescreen</PresentationFormat>
  <Paragraphs>140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Mukta Bold</vt:lpstr>
      <vt:lpstr>Prompt Medium</vt:lpstr>
      <vt:lpstr>Mukta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Riven Arx</dc:creator>
  <cp:lastModifiedBy>Ilakkiyan J</cp:lastModifiedBy>
  <cp:revision>2</cp:revision>
  <dcterms:created xsi:type="dcterms:W3CDTF">2026-09-07T11:21:54Z</dcterms:created>
  <dcterms:modified xsi:type="dcterms:W3CDTF">2026-09-07T13:23:39Z</dcterms:modified>
</cp:coreProperties>
</file>